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76" r:id="rId5"/>
    <p:sldId id="27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7" r:id="rId14"/>
    <p:sldId id="266" r:id="rId15"/>
    <p:sldId id="268" r:id="rId16"/>
    <p:sldId id="271" r:id="rId17"/>
    <p:sldId id="272" r:id="rId18"/>
    <p:sldId id="269" r:id="rId19"/>
    <p:sldId id="273" r:id="rId20"/>
    <p:sldId id="274" r:id="rId21"/>
    <p:sldId id="270" r:id="rId22"/>
    <p:sldId id="278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1219200"/>
            <a:ext cx="8839200" cy="5105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IQ" sz="2400" b="1" i="1" dirty="0" smtClean="0">
                <a:solidFill>
                  <a:srgbClr val="FF0000"/>
                </a:solidFill>
              </a:rPr>
              <a:t>الدكتور</a:t>
            </a:r>
            <a:br>
              <a:rPr lang="ar-IQ" sz="2400" b="1" i="1" dirty="0" smtClean="0">
                <a:solidFill>
                  <a:srgbClr val="FF0000"/>
                </a:solidFill>
              </a:rPr>
            </a:br>
            <a:r>
              <a:rPr lang="ar-IQ" sz="2400" b="1" i="1" dirty="0" smtClean="0">
                <a:solidFill>
                  <a:srgbClr val="FF0000"/>
                </a:solidFill>
              </a:rPr>
              <a:t>ماهر جبار صالح</a:t>
            </a:r>
            <a:br>
              <a:rPr lang="ar-IQ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     </a:t>
            </a:r>
            <a:r>
              <a:rPr lang="ar-IQ" sz="2400" b="1" i="1" dirty="0" smtClean="0">
                <a:solidFill>
                  <a:srgbClr val="FF0000"/>
                </a:solidFill>
              </a:rPr>
              <a:t> اختصاص دقيق (دكتوراه) اورام وامراض الدم</a:t>
            </a:r>
            <a:r>
              <a:rPr lang="en-US" sz="2400" b="1" i="1" dirty="0" smtClean="0">
                <a:solidFill>
                  <a:srgbClr val="FF0000"/>
                </a:solidFill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ar-IQ" sz="2400" b="1" i="1" dirty="0" smtClean="0">
                <a:solidFill>
                  <a:srgbClr val="FF0000"/>
                </a:solidFill>
              </a:rPr>
              <a:t>كليه طب البصره</a:t>
            </a:r>
            <a:br>
              <a:rPr lang="ar-IQ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classification of hemolytic anemia </a:t>
            </a:r>
            <a:r>
              <a:rPr lang="ar-IQ" sz="2400" b="1" i="1" dirty="0" smtClean="0">
                <a:solidFill>
                  <a:srgbClr val="FF0000"/>
                </a:solidFill>
              </a:rPr>
              <a:t>عنوان المحاظره : 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10-11-2019</a:t>
            </a:r>
            <a:endParaRPr lang="ar-IQ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HelveticaNeue-BoldCondObl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HelveticaNeue-BoldCondObl"/>
              </a:rPr>
            </a:br>
            <a:r>
              <a:rPr lang="en-US" b="1" i="1" dirty="0" smtClean="0">
                <a:solidFill>
                  <a:srgbClr val="FF0000"/>
                </a:solidFill>
                <a:latin typeface="HelveticaNeue-BoldCondObl"/>
              </a:rPr>
              <a:t>Cold </a:t>
            </a:r>
            <a:r>
              <a:rPr lang="en-US" b="1" i="1" dirty="0">
                <a:solidFill>
                  <a:srgbClr val="FF0000"/>
                </a:solidFill>
                <a:latin typeface="HelveticaNeue-BoldCondObl"/>
              </a:rPr>
              <a:t>agglutinin disease</a:t>
            </a:r>
            <a:br>
              <a:rPr lang="en-US" b="1" i="1" dirty="0">
                <a:solidFill>
                  <a:srgbClr val="FF0000"/>
                </a:solidFill>
                <a:latin typeface="HelveticaNeue-BoldCondObl"/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Neue-Light"/>
              </a:rPr>
              <a:t>This </a:t>
            </a:r>
            <a:r>
              <a:rPr lang="en-US" dirty="0">
                <a:latin typeface="HelveticaNeue-Light"/>
              </a:rPr>
              <a:t>is mediated by antibodies, usually </a:t>
            </a:r>
            <a:r>
              <a:rPr lang="en-US" dirty="0" err="1">
                <a:latin typeface="HelveticaNeue-Light"/>
              </a:rPr>
              <a:t>IgM</a:t>
            </a:r>
            <a:r>
              <a:rPr lang="en-US" dirty="0">
                <a:latin typeface="HelveticaNeue-Light"/>
              </a:rPr>
              <a:t>, which bind to the</a:t>
            </a:r>
          </a:p>
          <a:p>
            <a:r>
              <a:rPr lang="en-US" dirty="0">
                <a:latin typeface="HelveticaNeue-Light"/>
              </a:rPr>
              <a:t>red cells at low temperatures and cause them to agglutinate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596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Neue-Light"/>
              </a:rPr>
              <a:t>This can be chronic when the antibody is </a:t>
            </a:r>
            <a:r>
              <a:rPr lang="en-US" dirty="0" smtClean="0">
                <a:latin typeface="HelveticaNeue-Light"/>
              </a:rPr>
              <a:t>monoclonal…..</a:t>
            </a:r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lymphoma </a:t>
            </a:r>
            <a:endParaRPr lang="en-US" dirty="0">
              <a:solidFill>
                <a:srgbClr val="FF0000"/>
              </a:solidFill>
              <a:latin typeface="HelveticaNeue-Light"/>
            </a:endParaRPr>
          </a:p>
          <a:p>
            <a:r>
              <a:rPr lang="en-US" dirty="0">
                <a:latin typeface="HelveticaNeue-Light"/>
              </a:rPr>
              <a:t>or acute or transient when the antibody is </a:t>
            </a:r>
            <a:r>
              <a:rPr lang="en-US" dirty="0" smtClean="0">
                <a:latin typeface="HelveticaNeue-Light"/>
              </a:rPr>
              <a:t>polyclonal……</a:t>
            </a:r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infection</a:t>
            </a:r>
            <a:r>
              <a:rPr lang="en-US" dirty="0" smtClean="0">
                <a:latin typeface="HelveticaNeue-Light"/>
              </a:rPr>
              <a:t>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717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HelveticaNeue-Condensed"/>
              </a:rPr>
              <a:t>Chronic cold agglutinin disease</a:t>
            </a:r>
            <a:br>
              <a:rPr lang="en-US" dirty="0">
                <a:solidFill>
                  <a:srgbClr val="FF0000"/>
                </a:solidFill>
                <a:latin typeface="HelveticaNeue-Condensed"/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Neue-Light"/>
              </a:rPr>
              <a:t>This </a:t>
            </a:r>
            <a:r>
              <a:rPr lang="en-US" dirty="0">
                <a:latin typeface="HelveticaNeue-Light"/>
              </a:rPr>
              <a:t>typically affects elderly patients and may be associated </a:t>
            </a:r>
            <a:r>
              <a:rPr lang="en-US" dirty="0" smtClean="0">
                <a:latin typeface="HelveticaNeue-Light"/>
              </a:rPr>
              <a:t>with an </a:t>
            </a:r>
            <a:r>
              <a:rPr lang="en-US" dirty="0">
                <a:latin typeface="HelveticaNeue-Light"/>
              </a:rPr>
              <a:t>underlying low-grade B-cell lymphoma. It causes a </a:t>
            </a:r>
            <a:r>
              <a:rPr lang="en-US" dirty="0" smtClean="0">
                <a:latin typeface="HelveticaNeue-Light"/>
              </a:rPr>
              <a:t>low-grade intravascular </a:t>
            </a:r>
            <a:r>
              <a:rPr lang="en-US" dirty="0" err="1">
                <a:latin typeface="HelveticaNeue-Light"/>
              </a:rPr>
              <a:t>haemolysis</a:t>
            </a:r>
            <a:r>
              <a:rPr lang="en-US" dirty="0">
                <a:latin typeface="HelveticaNeue-Light"/>
              </a:rPr>
              <a:t> with cold, painful and often blue fingers,</a:t>
            </a:r>
          </a:p>
          <a:p>
            <a:r>
              <a:rPr lang="en-US" dirty="0">
                <a:latin typeface="HelveticaNeue-Light"/>
              </a:rPr>
              <a:t>toes, ears or nose (so-called </a:t>
            </a:r>
            <a:r>
              <a:rPr lang="en-US" dirty="0" err="1">
                <a:latin typeface="HelveticaNeue-Light"/>
              </a:rPr>
              <a:t>acrocyanosis</a:t>
            </a:r>
            <a:r>
              <a:rPr lang="en-US" dirty="0">
                <a:latin typeface="HelveticaNeue-Light"/>
              </a:rPr>
              <a:t>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505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HelveticaNeue-Condensed"/>
              </a:rPr>
              <a:t>Other causes of cold agglutination</a:t>
            </a:r>
            <a:br>
              <a:rPr lang="en-US" sz="3600" b="1" i="1" dirty="0">
                <a:solidFill>
                  <a:srgbClr val="FF0000"/>
                </a:solidFill>
                <a:latin typeface="HelveticaNeue-Condensed"/>
              </a:rPr>
            </a:br>
            <a:endParaRPr lang="ar-IQ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Neue-Light"/>
              </a:rPr>
              <a:t>Cold </a:t>
            </a:r>
            <a:r>
              <a:rPr lang="en-US" dirty="0">
                <a:latin typeface="HelveticaNeue-Light"/>
              </a:rPr>
              <a:t>agglutination can occur in association with </a:t>
            </a:r>
            <a:r>
              <a:rPr lang="en-US" i="1" dirty="0">
                <a:latin typeface="HelveticaNeue-LightItalic"/>
              </a:rPr>
              <a:t>Mycoplasma</a:t>
            </a:r>
          </a:p>
          <a:p>
            <a:r>
              <a:rPr lang="en-US" i="1" dirty="0" err="1">
                <a:latin typeface="HelveticaNeue-LightItalic"/>
              </a:rPr>
              <a:t>pneumoniae</a:t>
            </a:r>
            <a:r>
              <a:rPr lang="en-US" i="1" dirty="0">
                <a:latin typeface="HelveticaNeue-LightItalic"/>
              </a:rPr>
              <a:t> </a:t>
            </a:r>
            <a:r>
              <a:rPr lang="en-US" dirty="0">
                <a:latin typeface="HelveticaNeue-Light"/>
              </a:rPr>
              <a:t>or with infectious mononucleosis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5298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/>
              <a:t> :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the underlying cause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infection , lymphoma .</a:t>
            </a:r>
          </a:p>
          <a:p>
            <a:endParaRPr lang="en-US" dirty="0"/>
          </a:p>
          <a:p>
            <a:r>
              <a:rPr lang="en-US" dirty="0" smtClean="0"/>
              <a:t>Warm the peripheries in winter .</a:t>
            </a:r>
          </a:p>
          <a:p>
            <a:r>
              <a:rPr lang="en-US" dirty="0"/>
              <a:t> </a:t>
            </a:r>
            <a:r>
              <a:rPr lang="en-US" dirty="0" smtClean="0"/>
              <a:t>less likely steroid /rituximab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310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HelveticaNeue-BoldCond"/>
              </a:rPr>
              <a:t>Alloimmune</a:t>
            </a:r>
            <a:r>
              <a:rPr lang="en-US" b="1" dirty="0">
                <a:latin typeface="HelveticaNeue-BoldCond"/>
              </a:rPr>
              <a:t> </a:t>
            </a:r>
            <a:r>
              <a:rPr lang="en-US" b="1" dirty="0" err="1">
                <a:latin typeface="HelveticaNeue-BoldCond"/>
              </a:rPr>
              <a:t>haemolytic</a:t>
            </a:r>
            <a:r>
              <a:rPr lang="en-US" b="1" dirty="0">
                <a:latin typeface="HelveticaNeue-BoldCond"/>
              </a:rPr>
              <a:t> </a:t>
            </a:r>
            <a:r>
              <a:rPr lang="en-US" b="1" dirty="0" err="1">
                <a:latin typeface="HelveticaNeue-BoldCond"/>
              </a:rPr>
              <a:t>anaemia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Neue-Light"/>
              </a:rPr>
              <a:t>unmatched blood </a:t>
            </a:r>
            <a:r>
              <a:rPr lang="en-US" dirty="0" smtClean="0">
                <a:latin typeface="HelveticaNeue-Light"/>
              </a:rPr>
              <a:t>transfusion maternal </a:t>
            </a:r>
            <a:r>
              <a:rPr lang="en-US" dirty="0" err="1">
                <a:latin typeface="HelveticaNeue-Light"/>
              </a:rPr>
              <a:t>sensitisation</a:t>
            </a:r>
            <a:r>
              <a:rPr lang="en-US" dirty="0">
                <a:latin typeface="HelveticaNeue-Light"/>
              </a:rPr>
              <a:t> to paternal antigens on fetal </a:t>
            </a:r>
            <a:r>
              <a:rPr lang="en-US" dirty="0" smtClean="0">
                <a:latin typeface="HelveticaNeue-Light"/>
              </a:rPr>
              <a:t>cells.</a:t>
            </a:r>
            <a:endParaRPr lang="en-US" dirty="0">
              <a:latin typeface="HelveticaNeue-Light"/>
            </a:endParaRPr>
          </a:p>
          <a:p>
            <a:r>
              <a:rPr lang="en-US" dirty="0">
                <a:latin typeface="HelveticaNeue-Light"/>
              </a:rPr>
              <a:t>(</a:t>
            </a:r>
            <a:r>
              <a:rPr lang="en-US" dirty="0" err="1">
                <a:latin typeface="HelveticaNeue-Light"/>
              </a:rPr>
              <a:t>haemolytic</a:t>
            </a:r>
            <a:r>
              <a:rPr lang="en-US" dirty="0">
                <a:latin typeface="HelveticaNeue-Light"/>
              </a:rPr>
              <a:t> disease of the newborn,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091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HelveticaNeue-BoldCond"/>
              </a:rPr>
              <a:t>Non-immune </a:t>
            </a:r>
            <a:r>
              <a:rPr lang="en-US" b="1" dirty="0" err="1">
                <a:latin typeface="HelveticaNeue-BoldCond"/>
              </a:rPr>
              <a:t>haemolytic</a:t>
            </a:r>
            <a:r>
              <a:rPr lang="en-US" b="1" dirty="0">
                <a:latin typeface="HelveticaNeue-BoldCond"/>
              </a:rPr>
              <a:t> </a:t>
            </a:r>
            <a:r>
              <a:rPr lang="en-US" b="1" dirty="0" err="1">
                <a:latin typeface="HelveticaNeue-BoldCond"/>
              </a:rPr>
              <a:t>anaemia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1-Endothelial damage</a:t>
            </a:r>
            <a:r>
              <a:rPr lang="en-US" b="1" i="1" dirty="0" smtClean="0"/>
              <a:t>:</a:t>
            </a:r>
          </a:p>
          <a:p>
            <a:r>
              <a:rPr lang="en-US" dirty="0"/>
              <a:t>Mechanical heart valves</a:t>
            </a:r>
            <a:r>
              <a:rPr lang="en-US" dirty="0" smtClean="0"/>
              <a:t>.</a:t>
            </a:r>
          </a:p>
          <a:p>
            <a:r>
              <a:rPr lang="en-US" dirty="0"/>
              <a:t>March </a:t>
            </a:r>
            <a:r>
              <a:rPr lang="en-US" dirty="0" err="1" smtClean="0"/>
              <a:t>haemoglobinuria</a:t>
            </a:r>
            <a:r>
              <a:rPr lang="en-US" dirty="0" smtClean="0"/>
              <a:t>.</a:t>
            </a:r>
          </a:p>
          <a:p>
            <a:r>
              <a:rPr lang="en-US" i="1" dirty="0">
                <a:latin typeface="HelveticaNeue-LightItalic"/>
              </a:rPr>
              <a:t>Thermal injury</a:t>
            </a:r>
            <a:r>
              <a:rPr lang="en-US" i="1" dirty="0" smtClean="0">
                <a:latin typeface="HelveticaNeue-LightItalic"/>
              </a:rPr>
              <a:t>.</a:t>
            </a:r>
          </a:p>
          <a:p>
            <a:r>
              <a:rPr lang="en-US" i="1" dirty="0" err="1">
                <a:latin typeface="HelveticaNeue-LightItalic"/>
              </a:rPr>
              <a:t>Microangiopathic</a:t>
            </a:r>
            <a:r>
              <a:rPr lang="en-US" i="1" dirty="0">
                <a:latin typeface="HelveticaNeue-LightItalic"/>
              </a:rPr>
              <a:t> </a:t>
            </a:r>
            <a:r>
              <a:rPr lang="en-US" i="1" dirty="0" err="1">
                <a:latin typeface="HelveticaNeue-LightItalic"/>
              </a:rPr>
              <a:t>haemolytic</a:t>
            </a:r>
            <a:r>
              <a:rPr lang="en-US" i="1" dirty="0">
                <a:latin typeface="HelveticaNeue-LightItalic"/>
              </a:rPr>
              <a:t> </a:t>
            </a:r>
            <a:r>
              <a:rPr lang="en-US" i="1" dirty="0" err="1">
                <a:latin typeface="HelveticaNeue-LightItalic"/>
              </a:rPr>
              <a:t>anaemia</a:t>
            </a:r>
            <a:r>
              <a:rPr lang="en-US" i="1" dirty="0" smtClean="0">
                <a:latin typeface="HelveticaNeue-LightItalic"/>
              </a:rPr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394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HelveticaNeue-BoldCondObl"/>
              </a:rPr>
              <a:t>2-Infection</a:t>
            </a:r>
            <a:r>
              <a:rPr lang="en-US" b="1" i="1" dirty="0">
                <a:latin typeface="HelveticaNeue-BoldCondObl"/>
              </a:rPr>
              <a:t/>
            </a:r>
            <a:br>
              <a:rPr lang="en-US" b="1" i="1" dirty="0">
                <a:latin typeface="HelveticaNeue-BoldCondOb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latin typeface="HelveticaNeue-LightItalic"/>
              </a:rPr>
              <a:t>Plasmodium </a:t>
            </a:r>
            <a:r>
              <a:rPr lang="en-US" i="1" dirty="0">
                <a:latin typeface="HelveticaNeue-LightItalic"/>
              </a:rPr>
              <a:t>falciparum </a:t>
            </a:r>
            <a:r>
              <a:rPr lang="en-US" dirty="0">
                <a:latin typeface="HelveticaNeue-Light"/>
              </a:rPr>
              <a:t>malaria </a:t>
            </a:r>
            <a:r>
              <a:rPr lang="en-US" dirty="0" smtClean="0">
                <a:latin typeface="HelveticaNeue-Light"/>
              </a:rPr>
              <a:t> may </a:t>
            </a:r>
            <a:r>
              <a:rPr lang="en-US" dirty="0">
                <a:latin typeface="HelveticaNeue-Light"/>
              </a:rPr>
              <a:t>be associated with</a:t>
            </a:r>
          </a:p>
          <a:p>
            <a:r>
              <a:rPr lang="en-US" dirty="0">
                <a:latin typeface="HelveticaNeue-Light"/>
              </a:rPr>
              <a:t>intravascular </a:t>
            </a:r>
            <a:r>
              <a:rPr lang="en-US" dirty="0" err="1">
                <a:latin typeface="HelveticaNeue-Light"/>
              </a:rPr>
              <a:t>haemolysis</a:t>
            </a:r>
            <a:r>
              <a:rPr lang="en-US" dirty="0">
                <a:latin typeface="HelveticaNeue-Light"/>
              </a:rPr>
              <a:t>; when severe, this is termed </a:t>
            </a:r>
            <a:r>
              <a:rPr lang="en-US" dirty="0" err="1">
                <a:latin typeface="HelveticaNeue-Light"/>
              </a:rPr>
              <a:t>blackwater</a:t>
            </a:r>
            <a:endParaRPr lang="en-US" dirty="0">
              <a:latin typeface="HelveticaNeue-Light"/>
            </a:endParaRPr>
          </a:p>
          <a:p>
            <a:r>
              <a:rPr lang="en-US" dirty="0">
                <a:latin typeface="HelveticaNeue-Light"/>
              </a:rPr>
              <a:t>fever because of the associated </a:t>
            </a:r>
            <a:r>
              <a:rPr lang="en-US" dirty="0" err="1" smtClean="0">
                <a:latin typeface="HelveticaNeue-Light"/>
              </a:rPr>
              <a:t>haemoglobinuria</a:t>
            </a:r>
            <a:endParaRPr lang="en-US" dirty="0" smtClean="0">
              <a:latin typeface="HelveticaNeue-Light"/>
            </a:endParaRPr>
          </a:p>
          <a:p>
            <a:endParaRPr lang="en-US" dirty="0">
              <a:latin typeface="HelveticaNeue-Light"/>
            </a:endParaRPr>
          </a:p>
          <a:p>
            <a:r>
              <a:rPr lang="en-US" i="1" dirty="0" smtClean="0">
                <a:latin typeface="HelveticaNeue-LightItalic"/>
              </a:rPr>
              <a:t>Clostridium </a:t>
            </a:r>
            <a:r>
              <a:rPr lang="en-US" i="1" dirty="0" err="1" smtClean="0">
                <a:latin typeface="HelveticaNeue-LightItalic"/>
              </a:rPr>
              <a:t>perfringens</a:t>
            </a:r>
            <a:r>
              <a:rPr lang="en-US" i="1" dirty="0" smtClean="0">
                <a:latin typeface="HelveticaNeue-LightItalic"/>
              </a:rPr>
              <a:t> </a:t>
            </a:r>
            <a:r>
              <a:rPr lang="en-US" dirty="0">
                <a:latin typeface="HelveticaNeue-Light"/>
              </a:rPr>
              <a:t>sepsis </a:t>
            </a:r>
            <a:r>
              <a:rPr lang="en-US" dirty="0" smtClean="0">
                <a:latin typeface="HelveticaNeue-Light"/>
              </a:rPr>
              <a:t>usually </a:t>
            </a:r>
            <a:r>
              <a:rPr lang="en-US" dirty="0">
                <a:latin typeface="HelveticaNeue-Light"/>
              </a:rPr>
              <a:t>in the context of </a:t>
            </a:r>
            <a:r>
              <a:rPr lang="en-US" dirty="0" smtClean="0">
                <a:latin typeface="HelveticaNeue-Light"/>
              </a:rPr>
              <a:t>ascending cholangitis </a:t>
            </a:r>
            <a:r>
              <a:rPr lang="en-US" dirty="0">
                <a:latin typeface="HelveticaNeue-Light"/>
              </a:rPr>
              <a:t>or </a:t>
            </a:r>
            <a:r>
              <a:rPr lang="en-US" dirty="0" err="1">
                <a:latin typeface="HelveticaNeue-Light"/>
              </a:rPr>
              <a:t>necrotising</a:t>
            </a:r>
            <a:r>
              <a:rPr lang="en-US" dirty="0">
                <a:latin typeface="HelveticaNeue-Light"/>
              </a:rPr>
              <a:t> </a:t>
            </a:r>
            <a:r>
              <a:rPr lang="en-US" dirty="0" smtClean="0">
                <a:latin typeface="HelveticaNeue-Light"/>
              </a:rPr>
              <a:t>fasciitis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3221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HelveticaNeue-BoldCondObl"/>
              </a:rPr>
              <a:t>3-Chemicals </a:t>
            </a:r>
            <a:r>
              <a:rPr lang="en-US" b="1" i="1" dirty="0">
                <a:latin typeface="HelveticaNeue-BoldCondObl"/>
              </a:rPr>
              <a:t>or drugs</a:t>
            </a:r>
            <a:br>
              <a:rPr lang="en-US" b="1" i="1" dirty="0">
                <a:latin typeface="HelveticaNeue-BoldCondOb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HelveticaNeue-Light"/>
              </a:rPr>
              <a:t>Dapsone</a:t>
            </a:r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and </a:t>
            </a:r>
            <a:r>
              <a:rPr lang="en-US" dirty="0" smtClean="0">
                <a:latin typeface="HelveticaNeue-Light"/>
              </a:rPr>
              <a:t>sulfasalazine.</a:t>
            </a:r>
          </a:p>
          <a:p>
            <a:r>
              <a:rPr lang="en-US" dirty="0" err="1" smtClean="0">
                <a:latin typeface="HelveticaNeue-Light"/>
              </a:rPr>
              <a:t>Benzine</a:t>
            </a:r>
            <a:r>
              <a:rPr lang="en-US" dirty="0" smtClean="0">
                <a:latin typeface="HelveticaNeue-Light"/>
              </a:rPr>
              <a:t> </a:t>
            </a:r>
          </a:p>
          <a:p>
            <a:r>
              <a:rPr lang="en-US" dirty="0" smtClean="0">
                <a:latin typeface="HelveticaNeue-Light"/>
              </a:rPr>
              <a:t>Nitrate .</a:t>
            </a:r>
          </a:p>
          <a:p>
            <a:r>
              <a:rPr lang="en-US" dirty="0" smtClean="0">
                <a:latin typeface="HelveticaNeue-Light"/>
              </a:rPr>
              <a:t>Arsenic.</a:t>
            </a:r>
          </a:p>
          <a:p>
            <a:endParaRPr lang="en-US" dirty="0">
              <a:latin typeface="HelveticaNeue-Light"/>
            </a:endParaRPr>
          </a:p>
          <a:p>
            <a:endParaRPr lang="en-US" dirty="0" smtClean="0">
              <a:latin typeface="HelveticaNeue-Light"/>
            </a:endParaRPr>
          </a:p>
        </p:txBody>
      </p:sp>
    </p:spTree>
    <p:extLst>
      <p:ext uri="{BB962C8B-B14F-4D97-AF65-F5344CB8AC3E}">
        <p14:creationId xmlns:p14="http://schemas.microsoft.com/office/powerpoint/2010/main" val="112062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HelveticaNeue-BoldCond"/>
              </a:rPr>
              <a:t>Paroxysmal nocturnal </a:t>
            </a:r>
            <a:r>
              <a:rPr lang="en-US" b="1" dirty="0" err="1">
                <a:latin typeface="HelveticaNeue-BoldCond"/>
              </a:rPr>
              <a:t>haemoglobinuria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Neue-Light"/>
              </a:rPr>
              <a:t>rare </a:t>
            </a:r>
            <a:r>
              <a:rPr lang="en-US" dirty="0" err="1" smtClean="0">
                <a:latin typeface="HelveticaNeue-Light"/>
              </a:rPr>
              <a:t>acquired,non</a:t>
            </a:r>
            <a:r>
              <a:rPr lang="en-US" dirty="0" smtClean="0">
                <a:latin typeface="HelveticaNeue-Light"/>
              </a:rPr>
              <a:t> immune  non-malignant </a:t>
            </a:r>
            <a:r>
              <a:rPr lang="en-US" dirty="0">
                <a:latin typeface="HelveticaNeue-Light"/>
              </a:rPr>
              <a:t>clonal expansion of </a:t>
            </a:r>
            <a:r>
              <a:rPr lang="en-US" dirty="0" err="1">
                <a:latin typeface="HelveticaNeue-Light"/>
              </a:rPr>
              <a:t>haematopoietic</a:t>
            </a:r>
            <a:r>
              <a:rPr lang="en-US" dirty="0">
                <a:latin typeface="HelveticaNeue-Light"/>
              </a:rPr>
              <a:t> stem </a:t>
            </a:r>
            <a:r>
              <a:rPr lang="en-US" dirty="0" smtClean="0">
                <a:latin typeface="HelveticaNeue-Light"/>
              </a:rPr>
              <a:t>cells </a:t>
            </a:r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deficient</a:t>
            </a:r>
            <a:r>
              <a:rPr lang="en-US" dirty="0" smtClean="0">
                <a:latin typeface="HelveticaNeue-Light"/>
              </a:rPr>
              <a:t> in </a:t>
            </a:r>
            <a:r>
              <a:rPr lang="en-US" dirty="0" err="1" smtClean="0">
                <a:latin typeface="HelveticaNeue-Light"/>
              </a:rPr>
              <a:t>glycosylphosphatidylinositol</a:t>
            </a:r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(GPI) anchor </a:t>
            </a:r>
            <a:r>
              <a:rPr lang="en-US" dirty="0" smtClean="0">
                <a:latin typeface="HelveticaNeue-Light"/>
              </a:rPr>
              <a:t>protein which is </a:t>
            </a:r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important</a:t>
            </a:r>
            <a:r>
              <a:rPr lang="en-US" dirty="0" smtClean="0">
                <a:latin typeface="HelveticaNeue-Light"/>
              </a:rPr>
              <a:t> to protect the cell against the complement mediated hemolysis.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…..complement activation </a:t>
            </a:r>
            <a:endParaRPr lang="en-US" dirty="0" smtClean="0">
              <a:latin typeface="HelveticaNeue-Light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15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HelveticaNeue-BoldCond"/>
              </a:rPr>
              <a:t/>
            </a:r>
            <a:br>
              <a:rPr lang="en-US" sz="2800" b="1" i="1" dirty="0" smtClean="0">
                <a:solidFill>
                  <a:srgbClr val="FF0000"/>
                </a:solidFill>
                <a:latin typeface="HelveticaNeue-BoldCond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HelveticaNeue-BoldCond"/>
              </a:rPr>
              <a:t>Autoimmune </a:t>
            </a:r>
            <a:r>
              <a:rPr lang="en-US" sz="2800" b="1" i="1" dirty="0" err="1">
                <a:solidFill>
                  <a:srgbClr val="FF0000"/>
                </a:solidFill>
                <a:latin typeface="HelveticaNeue-BoldCond"/>
              </a:rPr>
              <a:t>haemolytic</a:t>
            </a:r>
            <a:r>
              <a:rPr lang="en-US" sz="2800" b="1" i="1" dirty="0">
                <a:solidFill>
                  <a:srgbClr val="FF0000"/>
                </a:solidFill>
                <a:latin typeface="HelveticaNeue-BoldCond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HelveticaNeue-BoldCond"/>
              </a:rPr>
              <a:t>anaemia</a:t>
            </a:r>
            <a:r>
              <a:rPr lang="en-US" sz="2800" b="1" i="1" dirty="0">
                <a:solidFill>
                  <a:srgbClr val="FF0000"/>
                </a:solidFill>
                <a:latin typeface="HelveticaNeue-BoldCond"/>
              </a:rPr>
              <a:t/>
            </a:r>
            <a:br>
              <a:rPr lang="en-US" sz="2800" b="1" i="1" dirty="0">
                <a:solidFill>
                  <a:srgbClr val="FF0000"/>
                </a:solidFill>
                <a:latin typeface="HelveticaNeue-BoldCond"/>
              </a:rPr>
            </a:br>
            <a:endParaRPr lang="ar-IQ" sz="2800" b="1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veticaNeue-Light"/>
              </a:rPr>
              <a:t>This </a:t>
            </a:r>
            <a:r>
              <a:rPr lang="en-US" dirty="0">
                <a:latin typeface="HelveticaNeue-Light"/>
              </a:rPr>
              <a:t>results from increased red cell destruction due to red </a:t>
            </a:r>
            <a:r>
              <a:rPr lang="en-US" dirty="0" smtClean="0">
                <a:latin typeface="HelveticaNeue-Light"/>
              </a:rPr>
              <a:t>cell autoantibodies</a:t>
            </a:r>
            <a:r>
              <a:rPr lang="en-US" dirty="0">
                <a:latin typeface="HelveticaNeue-Light"/>
              </a:rPr>
              <a:t>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The </a:t>
            </a:r>
            <a:r>
              <a:rPr lang="en-US" dirty="0">
                <a:latin typeface="HelveticaNeue-Light"/>
              </a:rPr>
              <a:t>antibodies may be </a:t>
            </a:r>
            <a:r>
              <a:rPr lang="en-US" dirty="0" err="1">
                <a:latin typeface="HelveticaNeue-Light"/>
              </a:rPr>
              <a:t>IgG</a:t>
            </a:r>
            <a:r>
              <a:rPr lang="en-US" dirty="0">
                <a:latin typeface="HelveticaNeue-Light"/>
              </a:rPr>
              <a:t> or </a:t>
            </a:r>
            <a:r>
              <a:rPr lang="en-US" dirty="0" err="1">
                <a:latin typeface="HelveticaNeue-Light"/>
              </a:rPr>
              <a:t>IgM</a:t>
            </a:r>
            <a:r>
              <a:rPr lang="en-US" dirty="0">
                <a:latin typeface="HelveticaNeue-Light"/>
              </a:rPr>
              <a:t>, or more </a:t>
            </a:r>
            <a:r>
              <a:rPr lang="en-US" dirty="0" smtClean="0">
                <a:latin typeface="HelveticaNeue-Light"/>
              </a:rPr>
              <a:t>rarely </a:t>
            </a:r>
            <a:r>
              <a:rPr lang="en-US" dirty="0" err="1" smtClean="0">
                <a:latin typeface="HelveticaNeue-Light"/>
              </a:rPr>
              <a:t>IgE</a:t>
            </a:r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or IgA.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If </a:t>
            </a:r>
            <a:r>
              <a:rPr lang="en-US" dirty="0">
                <a:latin typeface="HelveticaNeue-Light"/>
              </a:rPr>
              <a:t>an antibody avidly fixes complement, it will </a:t>
            </a:r>
            <a:r>
              <a:rPr lang="en-US" dirty="0" smtClean="0">
                <a:latin typeface="HelveticaNeue-Light"/>
              </a:rPr>
              <a:t>cause intravascular </a:t>
            </a:r>
            <a:r>
              <a:rPr lang="en-US" dirty="0" err="1">
                <a:latin typeface="HelveticaNeue-Light"/>
              </a:rPr>
              <a:t>haemolysis</a:t>
            </a:r>
            <a:r>
              <a:rPr lang="en-US" dirty="0">
                <a:latin typeface="HelveticaNeue-Light"/>
              </a:rPr>
              <a:t>, but if complement activation is weak, </a:t>
            </a:r>
            <a:r>
              <a:rPr lang="en-US" dirty="0" smtClean="0">
                <a:latin typeface="HelveticaNeue-Light"/>
              </a:rPr>
              <a:t>the </a:t>
            </a:r>
            <a:r>
              <a:rPr lang="en-US" dirty="0" err="1" smtClean="0">
                <a:latin typeface="HelveticaNeue-Light"/>
              </a:rPr>
              <a:t>haemolysis</a:t>
            </a:r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will be extravascular (in the </a:t>
            </a:r>
            <a:r>
              <a:rPr lang="en-US" dirty="0" err="1">
                <a:latin typeface="HelveticaNeue-Light"/>
              </a:rPr>
              <a:t>reticulo</a:t>
            </a:r>
            <a:r>
              <a:rPr lang="en-US" dirty="0">
                <a:latin typeface="HelveticaNeue-Light"/>
              </a:rPr>
              <a:t>-endothelial system).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5229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features 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Hemolysis.</a:t>
            </a:r>
          </a:p>
          <a:p>
            <a:r>
              <a:rPr lang="en-US" dirty="0" smtClean="0"/>
              <a:t>Thrombosis at unusual sites ..liver /abdomen .</a:t>
            </a:r>
          </a:p>
          <a:p>
            <a:r>
              <a:rPr lang="en-US" dirty="0" smtClean="0"/>
              <a:t>Aplastic an./MDS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4803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/>
              <a:t> :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Supportive …..</a:t>
            </a:r>
          </a:p>
          <a:p>
            <a:r>
              <a:rPr lang="en-US" dirty="0" smtClean="0"/>
              <a:t>Anti complement  C5  </a:t>
            </a:r>
            <a:r>
              <a:rPr lang="en-US" dirty="0" err="1" smtClean="0"/>
              <a:t>Ab</a:t>
            </a:r>
            <a:r>
              <a:rPr lang="en-US" dirty="0" smtClean="0"/>
              <a:t>…ECULIZUMAB.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8193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Cases</a:t>
            </a:r>
            <a:r>
              <a:rPr lang="en-US" dirty="0" smtClean="0"/>
              <a:t> :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8844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THANKS </a:t>
            </a:r>
            <a:endParaRPr lang="ar-IQ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3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latin typeface="HelveticaNeue-LightItalic"/>
              </a:rPr>
              <a:t>Warm antibodies </a:t>
            </a:r>
            <a:r>
              <a:rPr lang="en-US" dirty="0">
                <a:latin typeface="HelveticaNeue-Light"/>
              </a:rPr>
              <a:t>bind best at 37°C and account for </a:t>
            </a:r>
            <a:r>
              <a:rPr lang="en-US" dirty="0" smtClean="0">
                <a:latin typeface="HelveticaNeue-Light"/>
              </a:rPr>
              <a:t>80% of </a:t>
            </a:r>
            <a:r>
              <a:rPr lang="en-US" dirty="0">
                <a:latin typeface="HelveticaNeue-Light"/>
              </a:rPr>
              <a:t>cases.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the </a:t>
            </a:r>
            <a:r>
              <a:rPr lang="en-US" dirty="0">
                <a:latin typeface="HelveticaNeue-Light"/>
              </a:rPr>
              <a:t>majority are </a:t>
            </a:r>
            <a:r>
              <a:rPr lang="en-US" dirty="0" err="1">
                <a:latin typeface="HelveticaNeue-Light"/>
              </a:rPr>
              <a:t>IgG</a:t>
            </a:r>
            <a:r>
              <a:rPr lang="en-US" dirty="0">
                <a:latin typeface="HelveticaNeue-Light"/>
              </a:rPr>
              <a:t> and often react </a:t>
            </a:r>
            <a:r>
              <a:rPr lang="en-US" dirty="0" smtClean="0">
                <a:latin typeface="HelveticaNeue-Light"/>
              </a:rPr>
              <a:t>against Rhesus antigens.</a:t>
            </a:r>
          </a:p>
          <a:p>
            <a:endParaRPr lang="en-US" i="1" dirty="0">
              <a:latin typeface="HelveticaNeue-Light"/>
            </a:endParaRPr>
          </a:p>
          <a:p>
            <a:r>
              <a:rPr lang="en-US" i="1" dirty="0" smtClean="0">
                <a:latin typeface="HelveticaNeue-LightItalic"/>
              </a:rPr>
              <a:t>Cold </a:t>
            </a:r>
            <a:r>
              <a:rPr lang="en-US" i="1" dirty="0">
                <a:latin typeface="HelveticaNeue-LightItalic"/>
              </a:rPr>
              <a:t>antibodies </a:t>
            </a:r>
            <a:r>
              <a:rPr lang="en-US" dirty="0">
                <a:latin typeface="HelveticaNeue-Light"/>
              </a:rPr>
              <a:t>bind best at 4°C but can bind up </a:t>
            </a:r>
            <a:r>
              <a:rPr lang="en-US" dirty="0" smtClean="0">
                <a:latin typeface="HelveticaNeue-Light"/>
              </a:rPr>
              <a:t>to 37°C </a:t>
            </a:r>
            <a:r>
              <a:rPr lang="en-US" dirty="0">
                <a:latin typeface="HelveticaNeue-Light"/>
              </a:rPr>
              <a:t>in some cases. They are usually </a:t>
            </a:r>
            <a:r>
              <a:rPr lang="en-US" dirty="0" err="1">
                <a:latin typeface="HelveticaNeue-Light"/>
              </a:rPr>
              <a:t>IgM</a:t>
            </a:r>
            <a:r>
              <a:rPr lang="en-US" dirty="0">
                <a:latin typeface="HelveticaNeue-Light"/>
              </a:rPr>
              <a:t> and </a:t>
            </a:r>
            <a:r>
              <a:rPr lang="en-US" dirty="0" smtClean="0">
                <a:latin typeface="HelveticaNeue-Light"/>
              </a:rPr>
              <a:t>bind complement</a:t>
            </a:r>
            <a:r>
              <a:rPr lang="en-US" dirty="0">
                <a:latin typeface="HelveticaNeue-Light"/>
              </a:rPr>
              <a:t>. To be clinically relevant, they must act </a:t>
            </a:r>
            <a:r>
              <a:rPr lang="en-US" dirty="0" smtClean="0">
                <a:latin typeface="HelveticaNeue-Light"/>
              </a:rPr>
              <a:t>within the </a:t>
            </a:r>
            <a:r>
              <a:rPr lang="en-US" dirty="0">
                <a:latin typeface="HelveticaNeue-Light"/>
              </a:rPr>
              <a:t>range of normal body temperatures. They account </a:t>
            </a:r>
            <a:r>
              <a:rPr lang="en-US" dirty="0" smtClean="0">
                <a:latin typeface="HelveticaNeue-Light"/>
              </a:rPr>
              <a:t>for the </a:t>
            </a:r>
            <a:r>
              <a:rPr lang="en-US" dirty="0">
                <a:latin typeface="HelveticaNeue-Light"/>
              </a:rPr>
              <a:t>other 20% of cases.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39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Causes</a:t>
            </a:r>
            <a:r>
              <a:rPr lang="en-US" dirty="0" smtClean="0"/>
              <a:t> 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4158915" cy="489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9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09072"/>
            <a:ext cx="6720526" cy="475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61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Investigations</a:t>
            </a:r>
            <a:r>
              <a:rPr lang="en-US" dirty="0" smtClean="0"/>
              <a:t> :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General</a:t>
            </a:r>
            <a:r>
              <a:rPr lang="en-US" dirty="0" smtClean="0">
                <a:latin typeface="HelveticaNeue-Light"/>
              </a:rPr>
              <a:t> : ……</a:t>
            </a:r>
          </a:p>
          <a:p>
            <a:endParaRPr lang="en-US" dirty="0">
              <a:latin typeface="HelveticaNeue-Ligh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Specific</a:t>
            </a:r>
            <a:r>
              <a:rPr lang="en-US" dirty="0" smtClean="0">
                <a:latin typeface="HelveticaNeue-Light"/>
              </a:rPr>
              <a:t> : The standard Coombs </a:t>
            </a:r>
            <a:r>
              <a:rPr lang="en-US" dirty="0">
                <a:latin typeface="HelveticaNeue-Light"/>
              </a:rPr>
              <a:t>reagent will </a:t>
            </a:r>
            <a:r>
              <a:rPr lang="en-US" dirty="0">
                <a:solidFill>
                  <a:srgbClr val="FF0000"/>
                </a:solidFill>
                <a:latin typeface="HelveticaNeue-Light"/>
              </a:rPr>
              <a:t>miss</a:t>
            </a:r>
            <a:r>
              <a:rPr lang="en-US" dirty="0">
                <a:latin typeface="HelveticaNeue-Light"/>
              </a:rPr>
              <a:t> IgA or </a:t>
            </a:r>
            <a:r>
              <a:rPr lang="en-US" dirty="0" err="1">
                <a:latin typeface="HelveticaNeue-Light"/>
              </a:rPr>
              <a:t>IgE</a:t>
            </a:r>
            <a:r>
              <a:rPr lang="en-US" dirty="0">
                <a:latin typeface="HelveticaNeue-Light"/>
              </a:rPr>
              <a:t> antibodies</a:t>
            </a:r>
            <a:r>
              <a:rPr lang="en-US" dirty="0" smtClean="0">
                <a:latin typeface="HelveticaNeue-Light"/>
              </a:rPr>
              <a:t>.</a:t>
            </a:r>
          </a:p>
          <a:p>
            <a:endParaRPr lang="en-US" dirty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Around </a:t>
            </a:r>
            <a:r>
              <a:rPr lang="en-US" dirty="0" smtClean="0">
                <a:latin typeface="HelveticaNeue-Light"/>
              </a:rPr>
              <a:t>10% of </a:t>
            </a:r>
            <a:r>
              <a:rPr lang="en-US" dirty="0">
                <a:latin typeface="HelveticaNeue-Light"/>
              </a:rPr>
              <a:t>all warm autoimmune </a:t>
            </a:r>
            <a:r>
              <a:rPr lang="en-US" dirty="0" err="1">
                <a:latin typeface="HelveticaNeue-Light"/>
              </a:rPr>
              <a:t>haemolytic</a:t>
            </a:r>
            <a:r>
              <a:rPr lang="en-US" dirty="0">
                <a:latin typeface="HelveticaNeue-Light"/>
              </a:rPr>
              <a:t> </a:t>
            </a:r>
            <a:r>
              <a:rPr lang="en-US" dirty="0" err="1">
                <a:latin typeface="HelveticaNeue-Light"/>
              </a:rPr>
              <a:t>anaemias</a:t>
            </a:r>
            <a:r>
              <a:rPr lang="en-US" dirty="0">
                <a:latin typeface="HelveticaNeue-Light"/>
              </a:rPr>
              <a:t> are </a:t>
            </a:r>
            <a:r>
              <a:rPr lang="en-US" dirty="0" smtClean="0">
                <a:latin typeface="HelveticaNeue-Light"/>
              </a:rPr>
              <a:t>Coombs test-negative</a:t>
            </a:r>
            <a:r>
              <a:rPr lang="en-US" dirty="0">
                <a:latin typeface="HelveticaNeue-Light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98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Neue-Condensed"/>
              </a:rPr>
              <a:t/>
            </a:r>
            <a:br>
              <a:rPr lang="en-US" dirty="0" smtClean="0">
                <a:latin typeface="HelveticaNeue-Condensed"/>
              </a:rPr>
            </a:br>
            <a:r>
              <a:rPr lang="en-US" dirty="0" smtClean="0">
                <a:latin typeface="HelveticaNeue-Condensed"/>
              </a:rPr>
              <a:t>Management</a:t>
            </a:r>
            <a:br>
              <a:rPr lang="en-US" dirty="0" smtClean="0">
                <a:latin typeface="HelveticaNeue-Condensed"/>
              </a:rPr>
            </a:br>
            <a:r>
              <a:rPr lang="en-US" dirty="0" smtClean="0">
                <a:solidFill>
                  <a:srgbClr val="FF0000"/>
                </a:solidFill>
                <a:latin typeface="HelveticaNeue-Condensed"/>
              </a:rPr>
              <a:t>warm</a:t>
            </a:r>
            <a:r>
              <a:rPr lang="en-US" dirty="0" smtClean="0">
                <a:latin typeface="HelveticaNeue-Condensed"/>
              </a:rPr>
              <a:t> type </a:t>
            </a:r>
            <a:r>
              <a:rPr lang="en-US" dirty="0">
                <a:latin typeface="HelveticaNeue-Condensed"/>
              </a:rPr>
              <a:t/>
            </a:r>
            <a:br>
              <a:rPr lang="en-US" dirty="0">
                <a:latin typeface="HelveticaNeue-Condensed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HelveticaNeue-Light"/>
            </a:endParaRPr>
          </a:p>
          <a:p>
            <a:endParaRPr lang="en-US" dirty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If </a:t>
            </a:r>
            <a:r>
              <a:rPr lang="en-US" dirty="0">
                <a:latin typeface="HelveticaNeue-Light"/>
              </a:rPr>
              <a:t>the </a:t>
            </a:r>
            <a:r>
              <a:rPr lang="en-US" dirty="0" err="1">
                <a:latin typeface="HelveticaNeue-Light"/>
              </a:rPr>
              <a:t>haemolysis</a:t>
            </a:r>
            <a:r>
              <a:rPr lang="en-US" dirty="0">
                <a:latin typeface="HelveticaNeue-Light"/>
              </a:rPr>
              <a:t> is </a:t>
            </a:r>
            <a:r>
              <a:rPr lang="en-US" dirty="0">
                <a:solidFill>
                  <a:srgbClr val="FF0000"/>
                </a:solidFill>
                <a:latin typeface="HelveticaNeue-Light"/>
              </a:rPr>
              <a:t>secondary</a:t>
            </a:r>
            <a:r>
              <a:rPr lang="en-US" dirty="0">
                <a:latin typeface="HelveticaNeue-Light"/>
              </a:rPr>
              <a:t> to an underlying cause, this </a:t>
            </a:r>
            <a:r>
              <a:rPr lang="en-US" dirty="0" smtClean="0">
                <a:latin typeface="HelveticaNeue-Light"/>
              </a:rPr>
              <a:t>must be </a:t>
            </a:r>
            <a:r>
              <a:rPr lang="en-US" dirty="0">
                <a:latin typeface="HelveticaNeue-Light"/>
              </a:rPr>
              <a:t>treated and any implicated drugs </a:t>
            </a:r>
            <a:r>
              <a:rPr lang="en-US" dirty="0" smtClean="0">
                <a:latin typeface="HelveticaNeue-Light"/>
              </a:rPr>
              <a:t>stopped.</a:t>
            </a:r>
          </a:p>
          <a:p>
            <a:endParaRPr lang="en-US" dirty="0">
              <a:latin typeface="HelveticaNeue-Light"/>
            </a:endParaRPr>
          </a:p>
          <a:p>
            <a:endParaRPr lang="en-US" dirty="0" smtClean="0">
              <a:latin typeface="HelveticaNeue-Light"/>
            </a:endParaRPr>
          </a:p>
          <a:p>
            <a:endParaRPr lang="en-US" dirty="0">
              <a:latin typeface="HelveticaNeue-Light"/>
            </a:endParaRPr>
          </a:p>
          <a:p>
            <a:endParaRPr lang="en-US" dirty="0" smtClean="0">
              <a:latin typeface="HelveticaNeue-Light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76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line treatment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Neue-Light"/>
              </a:rPr>
              <a:t>prednisolone (1 </a:t>
            </a:r>
            <a:r>
              <a:rPr lang="en-US" dirty="0" smtClean="0">
                <a:latin typeface="HelveticaNeue-Light"/>
              </a:rPr>
              <a:t>mg/kg orally</a:t>
            </a:r>
            <a:r>
              <a:rPr lang="en-US" dirty="0">
                <a:latin typeface="HelveticaNeue-Light"/>
              </a:rPr>
              <a:t>).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A </a:t>
            </a:r>
            <a:r>
              <a:rPr lang="en-US" dirty="0">
                <a:latin typeface="HelveticaNeue-Light"/>
              </a:rPr>
              <a:t>response is seen in 70–80% of cases but may take </a:t>
            </a:r>
            <a:r>
              <a:rPr lang="en-US" dirty="0" smtClean="0">
                <a:latin typeface="HelveticaNeue-Light"/>
              </a:rPr>
              <a:t>up to </a:t>
            </a:r>
            <a:r>
              <a:rPr lang="en-US" dirty="0">
                <a:latin typeface="HelveticaNeue-Light"/>
              </a:rPr>
              <a:t>3 weeks; a rise in </a:t>
            </a:r>
            <a:r>
              <a:rPr lang="en-US" dirty="0" err="1">
                <a:latin typeface="HelveticaNeue-Light"/>
              </a:rPr>
              <a:t>haemoglobin</a:t>
            </a:r>
            <a:r>
              <a:rPr lang="en-US" dirty="0">
                <a:latin typeface="HelveticaNeue-Light"/>
              </a:rPr>
              <a:t> will be matched by a fall </a:t>
            </a:r>
            <a:r>
              <a:rPr lang="en-US" dirty="0" smtClean="0">
                <a:latin typeface="HelveticaNeue-Light"/>
              </a:rPr>
              <a:t>in bilirubin</a:t>
            </a:r>
            <a:r>
              <a:rPr lang="en-US" dirty="0">
                <a:latin typeface="HelveticaNeue-Light"/>
              </a:rPr>
              <a:t>, LDH and reticulocyte levels. Once the </a:t>
            </a:r>
            <a:r>
              <a:rPr lang="en-US" dirty="0" err="1">
                <a:latin typeface="HelveticaNeue-Light"/>
              </a:rPr>
              <a:t>haemoglobin</a:t>
            </a:r>
            <a:r>
              <a:rPr lang="en-US" dirty="0">
                <a:latin typeface="HelveticaNeue-Light"/>
              </a:rPr>
              <a:t> </a:t>
            </a:r>
            <a:r>
              <a:rPr lang="en-US" dirty="0" smtClean="0">
                <a:latin typeface="HelveticaNeue-Light"/>
              </a:rPr>
              <a:t>has </a:t>
            </a:r>
            <a:r>
              <a:rPr lang="en-US" dirty="0" err="1" smtClean="0">
                <a:latin typeface="HelveticaNeue-Light"/>
              </a:rPr>
              <a:t>normalised</a:t>
            </a:r>
            <a:r>
              <a:rPr lang="en-US" dirty="0" smtClean="0">
                <a:latin typeface="HelveticaNeue-Light"/>
              </a:rPr>
              <a:t> </a:t>
            </a:r>
            <a:r>
              <a:rPr lang="en-US" dirty="0">
                <a:latin typeface="HelveticaNeue-Light"/>
              </a:rPr>
              <a:t>and the </a:t>
            </a:r>
            <a:r>
              <a:rPr lang="en-US" dirty="0" err="1">
                <a:latin typeface="HelveticaNeue-Light"/>
              </a:rPr>
              <a:t>reticulocytosis</a:t>
            </a:r>
            <a:r>
              <a:rPr lang="en-US" dirty="0">
                <a:latin typeface="HelveticaNeue-Light"/>
              </a:rPr>
              <a:t> resolved, the </a:t>
            </a:r>
            <a:r>
              <a:rPr lang="en-US" dirty="0" smtClean="0">
                <a:latin typeface="HelveticaNeue-Light"/>
              </a:rPr>
              <a:t>glucocorticoid dose </a:t>
            </a:r>
            <a:r>
              <a:rPr lang="en-US" dirty="0">
                <a:latin typeface="HelveticaNeue-Light"/>
              </a:rPr>
              <a:t>can be reduced slowly over several weeks. </a:t>
            </a:r>
            <a:endParaRPr lang="en-US" dirty="0" smtClean="0">
              <a:latin typeface="HelveticaNeue-Light"/>
            </a:endParaRPr>
          </a:p>
          <a:p>
            <a:endParaRPr lang="en-US" dirty="0">
              <a:latin typeface="HelveticaNeue-Ligh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Neue-Light"/>
              </a:rPr>
              <a:t>Q…Glucocorticoids probably work by..?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8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 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Neue-Light"/>
              </a:rPr>
              <a:t>These include </a:t>
            </a:r>
            <a:r>
              <a:rPr lang="en-US" dirty="0" smtClean="0">
                <a:latin typeface="HelveticaNeue-Light"/>
              </a:rPr>
              <a:t>immunomodulation/suppression and </a:t>
            </a:r>
            <a:r>
              <a:rPr lang="en-US" dirty="0" err="1">
                <a:latin typeface="HelveticaNeue-Light"/>
              </a:rPr>
              <a:t>splenectomy</a:t>
            </a:r>
            <a:r>
              <a:rPr lang="en-US" dirty="0">
                <a:latin typeface="HelveticaNeue-Light"/>
              </a:rPr>
              <a:t>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Currently</a:t>
            </a:r>
            <a:r>
              <a:rPr lang="en-US" dirty="0">
                <a:latin typeface="HelveticaNeue-Light"/>
              </a:rPr>
              <a:t>, there are fewer </a:t>
            </a:r>
            <a:r>
              <a:rPr lang="en-US" dirty="0" err="1" smtClean="0">
                <a:latin typeface="HelveticaNeue-Light"/>
              </a:rPr>
              <a:t>splenectomies</a:t>
            </a:r>
            <a:r>
              <a:rPr lang="en-US" dirty="0" smtClean="0">
                <a:latin typeface="HelveticaNeue-Light"/>
              </a:rPr>
              <a:t> than </a:t>
            </a:r>
            <a:r>
              <a:rPr lang="en-US" dirty="0">
                <a:latin typeface="HelveticaNeue-Light"/>
              </a:rPr>
              <a:t>previously and the second-line drug of choice in </a:t>
            </a:r>
            <a:r>
              <a:rPr lang="en-US" dirty="0" smtClean="0">
                <a:latin typeface="HelveticaNeue-Light"/>
              </a:rPr>
              <a:t>current UK </a:t>
            </a:r>
            <a:r>
              <a:rPr lang="en-US" dirty="0">
                <a:latin typeface="HelveticaNeue-Light"/>
              </a:rPr>
              <a:t>guidance is the anti-CD20 monoclonal antibody rituximab.</a:t>
            </a:r>
          </a:p>
          <a:p>
            <a:r>
              <a:rPr lang="en-US" dirty="0" err="1">
                <a:latin typeface="HelveticaNeue-Light"/>
              </a:rPr>
              <a:t>Splenectomy</a:t>
            </a:r>
            <a:r>
              <a:rPr lang="en-US" dirty="0">
                <a:latin typeface="HelveticaNeue-Light"/>
              </a:rPr>
              <a:t> is associated with a good response in </a:t>
            </a:r>
            <a:r>
              <a:rPr lang="en-US" dirty="0" smtClean="0">
                <a:latin typeface="HelveticaNeue-Light"/>
              </a:rPr>
              <a:t>50–60% of </a:t>
            </a:r>
            <a:r>
              <a:rPr lang="en-US" dirty="0">
                <a:latin typeface="HelveticaNeue-Light"/>
              </a:rPr>
              <a:t>cases.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The </a:t>
            </a:r>
            <a:r>
              <a:rPr lang="en-US" dirty="0">
                <a:latin typeface="HelveticaNeue-Light"/>
              </a:rPr>
              <a:t>operation can be performed </a:t>
            </a:r>
            <a:r>
              <a:rPr lang="en-US" dirty="0" err="1">
                <a:latin typeface="HelveticaNeue-Light"/>
              </a:rPr>
              <a:t>laparoscopically</a:t>
            </a:r>
            <a:r>
              <a:rPr lang="en-US" dirty="0">
                <a:latin typeface="HelveticaNeue-Light"/>
              </a:rPr>
              <a:t> </a:t>
            </a:r>
            <a:r>
              <a:rPr lang="en-US" dirty="0" smtClean="0">
                <a:latin typeface="HelveticaNeue-Light"/>
              </a:rPr>
              <a:t>with reduced </a:t>
            </a:r>
            <a:r>
              <a:rPr lang="en-US" dirty="0">
                <a:latin typeface="HelveticaNeue-Light"/>
              </a:rPr>
              <a:t>morbidity. </a:t>
            </a:r>
            <a:endParaRPr lang="en-US" dirty="0" smtClean="0">
              <a:latin typeface="HelveticaNeue-Light"/>
            </a:endParaRPr>
          </a:p>
          <a:p>
            <a:r>
              <a:rPr lang="en-US" dirty="0" smtClean="0">
                <a:latin typeface="HelveticaNeue-Light"/>
              </a:rPr>
              <a:t>If </a:t>
            </a:r>
            <a:r>
              <a:rPr lang="en-US" dirty="0" err="1">
                <a:latin typeface="HelveticaNeue-Light"/>
              </a:rPr>
              <a:t>splenectomy</a:t>
            </a:r>
            <a:r>
              <a:rPr lang="en-US" dirty="0">
                <a:latin typeface="HelveticaNeue-Light"/>
              </a:rPr>
              <a:t> is not appropriate, </a:t>
            </a:r>
            <a:r>
              <a:rPr lang="en-US" dirty="0" smtClean="0">
                <a:latin typeface="HelveticaNeue-Light"/>
              </a:rPr>
              <a:t>alternative immunosuppressive </a:t>
            </a:r>
            <a:r>
              <a:rPr lang="en-US" dirty="0">
                <a:latin typeface="HelveticaNeue-Light"/>
              </a:rPr>
              <a:t>therapy with azathioprine, </a:t>
            </a:r>
            <a:r>
              <a:rPr lang="en-US" dirty="0" err="1" smtClean="0">
                <a:latin typeface="HelveticaNeue-Light"/>
              </a:rPr>
              <a:t>ciclosporin</a:t>
            </a:r>
            <a:r>
              <a:rPr lang="en-US" dirty="0" smtClean="0">
                <a:latin typeface="HelveticaNeue-Light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831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622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الدكتور ماهر جبار صالح       اختصاص دقيق (دكتوراه) اورام وامراض الدم كليه طب البصره classification of hemolytic anemia عنوان المحاظره :   10-11-2019</vt:lpstr>
      <vt:lpstr> Autoimmune haemolytic anaemia </vt:lpstr>
      <vt:lpstr>PowerPoint Presentation</vt:lpstr>
      <vt:lpstr>Causes :</vt:lpstr>
      <vt:lpstr>PowerPoint Presentation</vt:lpstr>
      <vt:lpstr>Investigations : </vt:lpstr>
      <vt:lpstr> Management warm type  </vt:lpstr>
      <vt:lpstr>1st line treatment </vt:lpstr>
      <vt:lpstr>2nd line :</vt:lpstr>
      <vt:lpstr> Cold agglutinin disease </vt:lpstr>
      <vt:lpstr>PowerPoint Presentation</vt:lpstr>
      <vt:lpstr>Chronic cold agglutinin disease </vt:lpstr>
      <vt:lpstr>Other causes of cold agglutination </vt:lpstr>
      <vt:lpstr>Treatment : </vt:lpstr>
      <vt:lpstr>Alloimmune haemolytic anaemia</vt:lpstr>
      <vt:lpstr>Non-immune haemolytic anaemia</vt:lpstr>
      <vt:lpstr>2-Infection </vt:lpstr>
      <vt:lpstr>3-Chemicals or drugs </vt:lpstr>
      <vt:lpstr>Paroxysmal nocturnal haemoglobinuria</vt:lpstr>
      <vt:lpstr>Clinical features :</vt:lpstr>
      <vt:lpstr>TREATMENT : </vt:lpstr>
      <vt:lpstr>Cases 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الدكتور ماهر جبار صالح       اختصاص دقيق (دكتوراه) اورام وامراض الدم كليه طب البصره classification of hemolytic anemia عنوان المحاظره :   10-11-2019</dc:title>
  <dc:creator>Windows 8.1</dc:creator>
  <cp:lastModifiedBy>Maher</cp:lastModifiedBy>
  <cp:revision>11</cp:revision>
  <dcterms:created xsi:type="dcterms:W3CDTF">2006-08-16T00:00:00Z</dcterms:created>
  <dcterms:modified xsi:type="dcterms:W3CDTF">2019-12-07T19:37:19Z</dcterms:modified>
</cp:coreProperties>
</file>